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E277F9E-C022-44C1-8234-BE7E9A2B32AB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28346C6-DA0B-43BE-8722-7E3FDA2327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43000"/>
            <a:ext cx="7772400" cy="2457450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Схема отчета медицинскими организациями области главному специалисту гастроэнтерологу.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 Число штатных должностей врачей – гастроэнтерологов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1643050"/>
          <a:ext cx="6048396" cy="335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973"/>
                <a:gridCol w="744141"/>
                <a:gridCol w="744141"/>
                <a:gridCol w="744141"/>
              </a:tblGrid>
              <a:tr h="4634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Число должностей в целом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2013г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2014г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Штатных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Занятых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Число физических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 том числе в поликлинике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 штат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-занято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89514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/>
              <a:t>Обеспеченность врачами гастроэнтерологами на 10 тыс. населения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 fontScale="62500" lnSpcReduction="20000"/>
          </a:bodyPr>
          <a:lstStyle/>
          <a:p>
            <a:pPr lvl="0"/>
            <a:endParaRPr lang="ru-RU" dirty="0"/>
          </a:p>
          <a:p>
            <a:r>
              <a:rPr lang="ru-RU" dirty="0"/>
              <a:t>Всего врачей</a:t>
            </a:r>
          </a:p>
          <a:p>
            <a:r>
              <a:rPr lang="ru-RU" dirty="0"/>
              <a:t>Обеспеченность  </a:t>
            </a:r>
            <a:r>
              <a:rPr lang="ru-RU" dirty="0" smtClean="0"/>
              <a:t>населения %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Согласно Порядкам оказания медицинской помощи населению по профилю «Гастроэнтерология»,  штатные нормативы кабинета врача гастроэнтеролога рекомендуются ,  как   1должность врача на 70 </a:t>
            </a:r>
            <a:r>
              <a:rPr lang="ru-RU" dirty="0" smtClean="0"/>
              <a:t>000 прикрепленного </a:t>
            </a:r>
            <a:r>
              <a:rPr lang="ru-RU" dirty="0"/>
              <a:t>населения. Структура и штатная численность Отделения утверждается руководителем медицинской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015288" cy="5911850"/>
          </a:xfrm>
        </p:spPr>
        <p:txBody>
          <a:bodyPr/>
          <a:lstStyle/>
          <a:p>
            <a:pPr lvl="0"/>
            <a:r>
              <a:rPr lang="ru-RU" b="1" u="sng" dirty="0"/>
              <a:t>Укомплектованность врачами-гастроэнтерологами амбулаторно-поликлинического и стационарного отделений</a:t>
            </a:r>
            <a:r>
              <a:rPr lang="ru-RU" u="sng" dirty="0" smtClean="0"/>
              <a:t>.</a:t>
            </a:r>
          </a:p>
          <a:p>
            <a:pPr lvl="0"/>
            <a:endParaRPr lang="ru-RU" u="sng" dirty="0"/>
          </a:p>
          <a:p>
            <a:pPr lvl="0">
              <a:buNone/>
            </a:pPr>
            <a:endParaRPr lang="ru-RU" dirty="0"/>
          </a:p>
          <a:p>
            <a:pPr lvl="0"/>
            <a:r>
              <a:rPr lang="ru-RU" b="1" u="sng" dirty="0"/>
              <a:t>Число гастроэнтерологических коек в составе терапевтического отделения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85750"/>
            <a:ext cx="8858280" cy="150018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u="sng" dirty="0" smtClean="0"/>
              <a:t>Врачи, имеющие квалификационную категорию  по гастроэнтерологии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8" y="1643050"/>
          <a:ext cx="6834212" cy="4000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708553"/>
                <a:gridCol w="1708553"/>
                <a:gridCol w="1708553"/>
              </a:tblGrid>
              <a:tr h="708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2013г.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2014г.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Высшая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Первая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Вторая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Сертификаты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46704"/>
          </a:xfrm>
        </p:spPr>
        <p:txBody>
          <a:bodyPr>
            <a:noAutofit/>
          </a:bodyPr>
          <a:lstStyle/>
          <a:p>
            <a:pPr lvl="0" algn="ctr"/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>Отчет </a:t>
            </a:r>
            <a:r>
              <a:rPr lang="ru-RU" sz="3200" b="1" u="sng" dirty="0"/>
              <a:t>смертности по нозологиям, включая по возрасту и полу.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472518" cy="4684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552"/>
                <a:gridCol w="1571636"/>
                <a:gridCol w="1253736"/>
                <a:gridCol w="1246594"/>
              </a:tblGrid>
              <a:tr h="214314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нозология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2013г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2014г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2015г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57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Болезни органов пищеварения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573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Язва желудка и 12 п. кишки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0783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Гастриты и дуодениты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3774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Неинфекционные энтериты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из них НЯК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Болезнь Крона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4294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болезни кишечника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из них непроходимость паралитический илеус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из них дивертикулярная болезнь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117868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Болезни печени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-   </a:t>
                      </a:r>
                      <a:r>
                        <a:rPr lang="ru-RU" sz="12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АБП </a:t>
                      </a: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цирроз печени К70.3 (алкогольная болезнь печени)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Цирроз </a:t>
                      </a:r>
                      <a:r>
                        <a:rPr lang="ru-RU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вирусной этиологии К 74.6 или       К </a:t>
                      </a:r>
                      <a:r>
                        <a:rPr lang="ru-RU" sz="12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76.8                             (    </a:t>
                      </a:r>
                      <a:r>
                        <a:rPr lang="ru-RU" sz="11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 них фиброз и цирроз печени     </a:t>
                      </a:r>
                      <a:r>
                        <a:rPr lang="ru-RU" sz="1100" b="1" kern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неуточненные</a:t>
                      </a:r>
                      <a:r>
                        <a:rPr lang="ru-RU" sz="11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К74.6 )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573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Болезни желчного пузыря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58934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Болезни поджелудочной железы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-из них острый панкреатит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142852"/>
            <a:ext cx="86439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u="sng" dirty="0" smtClean="0"/>
              <a:t>Отчет </a:t>
            </a:r>
            <a:r>
              <a:rPr lang="ru-RU" sz="3200" b="1" u="sng" dirty="0" smtClean="0"/>
              <a:t>заболеваемости по нозологиям.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168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Схема отчета медицинскими организациями области главному специалисту гастроэнтерологу. </vt:lpstr>
      <vt:lpstr> Число штатных должностей врачей – гастроэнтерологов</vt:lpstr>
      <vt:lpstr>Обеспеченность врачами гастроэнтерологами на 10 тыс. населения </vt:lpstr>
      <vt:lpstr>Слайд 4</vt:lpstr>
      <vt:lpstr>Врачи, имеющие квалификационную категорию  по гастроэнтерологии </vt:lpstr>
      <vt:lpstr>          Отчет смертности по нозологиям, включая по возрасту и полу.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отчета медицинскими организациями области главному специалисту гастроэнтерологу. </dc:title>
  <dc:creator>XP GAME 2008</dc:creator>
  <cp:lastModifiedBy>XP GAME 2008</cp:lastModifiedBy>
  <cp:revision>8</cp:revision>
  <dcterms:created xsi:type="dcterms:W3CDTF">2015-12-15T04:26:37Z</dcterms:created>
  <dcterms:modified xsi:type="dcterms:W3CDTF">2015-12-16T00:54:13Z</dcterms:modified>
</cp:coreProperties>
</file>